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  <p:sldMasterId id="2147483962" r:id="rId2"/>
  </p:sldMasterIdLst>
  <p:notesMasterIdLst>
    <p:notesMasterId r:id="rId29"/>
  </p:notesMasterIdLst>
  <p:sldIdLst>
    <p:sldId id="291" r:id="rId3"/>
    <p:sldId id="259" r:id="rId4"/>
    <p:sldId id="279" r:id="rId5"/>
    <p:sldId id="261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4" r:id="rId19"/>
    <p:sldId id="275" r:id="rId20"/>
    <p:sldId id="277" r:id="rId21"/>
    <p:sldId id="278" r:id="rId22"/>
    <p:sldId id="280" r:id="rId23"/>
    <p:sldId id="281" r:id="rId24"/>
    <p:sldId id="282" r:id="rId25"/>
    <p:sldId id="289" r:id="rId26"/>
    <p:sldId id="288" r:id="rId27"/>
    <p:sldId id="290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8" d="100"/>
          <a:sy n="78" d="100"/>
        </p:scale>
        <p:origin x="-114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99D7A-6715-3E4B-BEEA-E5204BCD9F97}" type="datetimeFigureOut">
              <a:rPr lang="fr-FR" smtClean="0"/>
              <a:t>31/01/2021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4F142-58F7-274B-9AEC-E8CD78F090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206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6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fr-FR" b="1" dirty="0">
                <a:ea typeface="MS PGothic" charset="0"/>
              </a:rPr>
              <a:t>Domaine 1</a:t>
            </a:r>
            <a:r>
              <a:rPr lang="fr-FR" dirty="0">
                <a:ea typeface="MS PGothic" charset="0"/>
              </a:rPr>
              <a:t> : les articulations atteintes veut dire soit douloureuses (tender joint), soit gonflées (or </a:t>
            </a:r>
            <a:r>
              <a:rPr lang="fr-FR" dirty="0" err="1">
                <a:ea typeface="MS PGothic" charset="0"/>
              </a:rPr>
              <a:t>swollen</a:t>
            </a:r>
            <a:r>
              <a:rPr lang="fr-FR" dirty="0">
                <a:ea typeface="MS PGothic" charset="0"/>
              </a:rPr>
              <a:t>); ce critère est moins « restrictif » que le critère d’inclusion (to </a:t>
            </a:r>
            <a:r>
              <a:rPr lang="fr-FR" dirty="0" err="1">
                <a:ea typeface="MS PGothic" charset="0"/>
              </a:rPr>
              <a:t>be</a:t>
            </a:r>
            <a:r>
              <a:rPr lang="fr-FR" dirty="0">
                <a:ea typeface="MS PGothic" charset="0"/>
              </a:rPr>
              <a:t> </a:t>
            </a:r>
            <a:r>
              <a:rPr lang="fr-FR" dirty="0" err="1">
                <a:ea typeface="MS PGothic" charset="0"/>
              </a:rPr>
              <a:t>eligible</a:t>
            </a:r>
            <a:r>
              <a:rPr lang="fr-FR" dirty="0">
                <a:ea typeface="MS PGothic" charset="0"/>
              </a:rPr>
              <a:t>) = synovite</a:t>
            </a:r>
          </a:p>
          <a:p>
            <a:pPr>
              <a:spcBef>
                <a:spcPct val="0"/>
              </a:spcBef>
            </a:pPr>
            <a:r>
              <a:rPr lang="fr-FR" b="1" dirty="0">
                <a:ea typeface="MS PGothic" charset="0"/>
              </a:rPr>
              <a:t>Score</a:t>
            </a:r>
            <a:r>
              <a:rPr lang="fr-FR" dirty="0">
                <a:ea typeface="MS PGothic" charset="0"/>
              </a:rPr>
              <a:t>: pertinence/valeur des item et pondération </a:t>
            </a:r>
          </a:p>
          <a:p>
            <a:pPr>
              <a:spcBef>
                <a:spcPct val="0"/>
              </a:spcBef>
            </a:pPr>
            <a:r>
              <a:rPr lang="en-US" b="1" dirty="0">
                <a:ea typeface="MS PGothic" charset="0"/>
              </a:rPr>
              <a:t>Application du test de </a:t>
            </a:r>
            <a:r>
              <a:rPr lang="fr-FR" b="1" dirty="0">
                <a:ea typeface="MS PGothic" charset="0"/>
              </a:rPr>
              <a:t>corrélation</a:t>
            </a:r>
            <a:r>
              <a:rPr lang="en-US" b="1" dirty="0">
                <a:ea typeface="MS PGothic" charset="0"/>
              </a:rPr>
              <a:t> de </a:t>
            </a:r>
            <a:r>
              <a:rPr lang="en-US" b="1" dirty="0" smtClean="0">
                <a:ea typeface="MS PGothic" charset="0"/>
              </a:rPr>
              <a:t>Spearman</a:t>
            </a:r>
          </a:p>
          <a:p>
            <a:pPr>
              <a:spcBef>
                <a:spcPct val="0"/>
              </a:spcBef>
            </a:pPr>
            <a:r>
              <a:rPr lang="fr-FR" i="1" dirty="0">
                <a:latin typeface="Arial" charset="0"/>
                <a:cs typeface="Arial" charset="0"/>
              </a:rPr>
              <a:t>L’ère de la prédiction </a:t>
            </a:r>
            <a:endParaRPr lang="en-US" b="1" dirty="0">
              <a:ea typeface="MS PGothic" charset="0"/>
            </a:endParaRPr>
          </a:p>
          <a:p>
            <a:pPr>
              <a:spcBef>
                <a:spcPct val="0"/>
              </a:spcBef>
            </a:pPr>
            <a:endParaRPr lang="en-US" dirty="0">
              <a:ea typeface="MS PGothic" charset="0"/>
            </a:endParaRPr>
          </a:p>
        </p:txBody>
      </p:sp>
      <p:sp>
        <p:nvSpPr>
          <p:cNvPr id="52227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63621D57-91BB-7D4E-925A-72243B319AF2}" type="slidenum">
              <a:rPr lang="en-US" sz="1200">
                <a:solidFill>
                  <a:prstClr val="black"/>
                </a:solidFill>
                <a:latin typeface="Arial" charset="0"/>
                <a:cs typeface="Arial" charset="0"/>
              </a:rPr>
              <a:pPr eaLnBrk="1" hangingPunct="1"/>
              <a:t>14</a:t>
            </a:fld>
            <a:endParaRPr lang="en-US" sz="12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5C52FE-DD4F-2543-ADF3-2519896548E8}" type="slidenum">
              <a:rPr lang="zh-CN" altLang="en-GB"/>
              <a:pPr/>
              <a:t>25</a:t>
            </a:fld>
            <a:endParaRPr lang="en-GB" altLang="zh-CN"/>
          </a:p>
        </p:txBody>
      </p:sp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9788" cy="348615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4175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8800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342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6384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2560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57437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2021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9467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21971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87237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2204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1/31/2021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9A9D079-DDDA-E843-B5E7-3E2176CAB9FE}" type="datetimeFigureOut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/>
              <a:t>31/01/2021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16DE0A7-00D5-7E42-ABD9-F3EFEFAEC7CD}" type="slidenum">
              <a:rPr lang="fr-FR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/>
              <a:t>‹N°›</a:t>
            </a:fld>
            <a:endParaRPr lang="fr-F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572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1800" b="1" kern="0" spc="0" dirty="0">
                <a:solidFill>
                  <a:srgbClr val="FF0000"/>
                </a:solidFill>
                <a:latin typeface="Tahoma"/>
              </a:rPr>
              <a:t>Institut National De Formation Supérieure Paramédicale – Batna </a:t>
            </a:r>
            <a:br>
              <a:rPr lang="fr-FR" sz="1800" b="1" kern="0" spc="0" dirty="0">
                <a:solidFill>
                  <a:srgbClr val="FF0000"/>
                </a:solidFill>
                <a:latin typeface="Tahoma"/>
              </a:rPr>
            </a:br>
            <a:r>
              <a:rPr lang="fr-FR" sz="1800" b="1" kern="0" spc="0" dirty="0">
                <a:solidFill>
                  <a:srgbClr val="FF0000"/>
                </a:solidFill>
                <a:latin typeface="Tahoma"/>
              </a:rPr>
              <a:t>Module : Rhumatologie</a:t>
            </a:r>
            <a:r>
              <a:rPr lang="fr-FR" sz="1800" kern="0" spc="0" dirty="0">
                <a:solidFill>
                  <a:srgbClr val="FF0000"/>
                </a:solidFill>
                <a:latin typeface="Tahoma"/>
              </a:rPr>
              <a:t/>
            </a:r>
            <a:br>
              <a:rPr lang="fr-FR" sz="1800" kern="0" spc="0" dirty="0">
                <a:solidFill>
                  <a:srgbClr val="FF0000"/>
                </a:solidFill>
                <a:latin typeface="Tahoma"/>
              </a:rPr>
            </a:br>
            <a:r>
              <a:rPr lang="en-US" sz="1800" b="1" kern="0" spc="0" dirty="0">
                <a:solidFill>
                  <a:srgbClr val="FF0000"/>
                </a:solidFill>
                <a:latin typeface="Tahoma"/>
              </a:rPr>
              <a:t>Dr. BADCI. M</a:t>
            </a:r>
            <a:r>
              <a:rPr lang="fr-FR" sz="4400" kern="0" spc="0" dirty="0">
                <a:solidFill>
                  <a:srgbClr val="FF0000"/>
                </a:solidFill>
                <a:latin typeface="Tahoma"/>
              </a:rPr>
              <a:t/>
            </a:r>
            <a:br>
              <a:rPr lang="fr-FR" sz="4400" kern="0" spc="0" dirty="0">
                <a:solidFill>
                  <a:srgbClr val="FF0000"/>
                </a:solidFill>
                <a:latin typeface="Tahoma"/>
              </a:rPr>
            </a:br>
            <a:r>
              <a:rPr lang="en-US" sz="2000" b="1" kern="0" spc="0" dirty="0">
                <a:solidFill>
                  <a:srgbClr val="FF0000"/>
                </a:solidFill>
                <a:latin typeface="Tahoma"/>
              </a:rPr>
              <a:t>Jan 2021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96294"/>
            <a:ext cx="7620000" cy="140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655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IRM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Diagnostic précoce</a:t>
            </a:r>
          </a:p>
          <a:p>
            <a:r>
              <a:rPr lang="fr-FR" dirty="0" smtClean="0"/>
              <a:t>Œdème osseux  +++</a:t>
            </a:r>
          </a:p>
          <a:p>
            <a:r>
              <a:rPr lang="fr-FR" dirty="0" smtClean="0"/>
              <a:t>Coût élevé </a:t>
            </a:r>
            <a:endParaRPr lang="fr-FR" dirty="0"/>
          </a:p>
        </p:txBody>
      </p:sp>
      <p:pic>
        <p:nvPicPr>
          <p:cNvPr id="5" name="Image 4" descr="PR_IRM_dl_2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739" y="2773017"/>
            <a:ext cx="5295348" cy="370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6497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Biologie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65652" y="1600200"/>
            <a:ext cx="8503478" cy="4800600"/>
          </a:xfrm>
        </p:spPr>
        <p:txBody>
          <a:bodyPr/>
          <a:lstStyle/>
          <a:p>
            <a:r>
              <a:rPr lang="fr-FR" dirty="0" smtClean="0"/>
              <a:t>Syndrome inflammatoire:                                                                                - VS élevée,  CRP augmentée</a:t>
            </a:r>
          </a:p>
          <a:p>
            <a:pPr marL="114300" indent="0">
              <a:buNone/>
            </a:pPr>
            <a:r>
              <a:rPr lang="fr-FR" dirty="0"/>
              <a:t> </a:t>
            </a:r>
            <a:r>
              <a:rPr lang="fr-FR" dirty="0" smtClean="0"/>
              <a:t>  - Anémie </a:t>
            </a:r>
          </a:p>
          <a:p>
            <a:pPr marL="114300" indent="0">
              <a:buNone/>
            </a:pPr>
            <a:r>
              <a:rPr lang="fr-FR" dirty="0" smtClean="0"/>
              <a:t>   - Gammaglobulines augmentées</a:t>
            </a:r>
          </a:p>
          <a:p>
            <a:r>
              <a:rPr lang="fr-FR" b="1" dirty="0" smtClean="0"/>
              <a:t>AC ANTI-CCP (ACPA +++)                                                                                      </a:t>
            </a:r>
            <a:r>
              <a:rPr lang="fr-FR" dirty="0" smtClean="0"/>
              <a:t>- AC Anti-Peptide Cycliques </a:t>
            </a:r>
            <a:r>
              <a:rPr lang="fr-FR" dirty="0" err="1" smtClean="0"/>
              <a:t>Citrullines</a:t>
            </a:r>
            <a:r>
              <a:rPr lang="fr-FR" dirty="0" smtClean="0"/>
              <a:t>                                                                - Sensible 70 % et spécifique 95- 100 %    </a:t>
            </a:r>
          </a:p>
          <a:p>
            <a:r>
              <a:rPr lang="fr-FR" b="1" dirty="0" smtClean="0"/>
              <a:t>FR </a:t>
            </a:r>
          </a:p>
          <a:p>
            <a:pPr marL="114300" indent="0">
              <a:buNone/>
            </a:pPr>
            <a:r>
              <a:rPr lang="fr-FR" b="1" dirty="0" smtClean="0"/>
              <a:t>   - </a:t>
            </a:r>
            <a:r>
              <a:rPr lang="fr-FR" dirty="0" smtClean="0"/>
              <a:t>AC dirigés </a:t>
            </a:r>
            <a:r>
              <a:rPr lang="fr-FR" dirty="0"/>
              <a:t>contre des </a:t>
            </a:r>
            <a:r>
              <a:rPr lang="fr-FR" dirty="0" smtClean="0"/>
              <a:t>déterminants antigéniques sur le </a:t>
            </a:r>
            <a:r>
              <a:rPr lang="fr-FR" dirty="0" err="1" smtClean="0"/>
              <a:t>frgt</a:t>
            </a:r>
            <a:r>
              <a:rPr lang="fr-FR" dirty="0" smtClean="0"/>
              <a:t> </a:t>
            </a:r>
            <a:r>
              <a:rPr lang="fr-FR" dirty="0" err="1"/>
              <a:t>Fc</a:t>
            </a:r>
            <a:r>
              <a:rPr lang="fr-FR" dirty="0"/>
              <a:t> des </a:t>
            </a:r>
            <a:r>
              <a:rPr lang="fr-FR" dirty="0" err="1" smtClean="0"/>
              <a:t>IgG</a:t>
            </a:r>
            <a:endParaRPr lang="fr-FR" dirty="0" smtClean="0"/>
          </a:p>
          <a:p>
            <a:pPr marL="114300" indent="0">
              <a:buNone/>
            </a:pPr>
            <a:r>
              <a:rPr lang="fr-FR" dirty="0"/>
              <a:t> </a:t>
            </a:r>
            <a:r>
              <a:rPr lang="fr-FR" dirty="0" smtClean="0"/>
              <a:t>  - </a:t>
            </a:r>
            <a:r>
              <a:rPr lang="fr-FR" b="1" dirty="0" smtClean="0"/>
              <a:t>Non spécifique de la PR</a:t>
            </a:r>
          </a:p>
          <a:p>
            <a:pPr marL="114300" indent="0">
              <a:buNone/>
            </a:pPr>
            <a:r>
              <a:rPr lang="fr-FR" b="1" dirty="0"/>
              <a:t> </a:t>
            </a:r>
            <a:r>
              <a:rPr lang="fr-FR" b="1" dirty="0" smtClean="0"/>
              <a:t>  - Négatif au début, positif dans 50% à 6 mois, 80% à 1 an </a:t>
            </a:r>
            <a:r>
              <a:rPr lang="fr-FR" dirty="0" smtClean="0"/>
              <a:t>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249607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FR</a:t>
            </a:r>
          </a:p>
          <a:p>
            <a:pPr marL="114300" indent="0">
              <a:buNone/>
            </a:pPr>
            <a:r>
              <a:rPr lang="fr-FR" u="sng" dirty="0" smtClean="0"/>
              <a:t>Méthodes </a:t>
            </a:r>
            <a:r>
              <a:rPr lang="fr-FR" u="sng" dirty="0"/>
              <a:t>de détection :</a:t>
            </a:r>
          </a:p>
          <a:p>
            <a:pPr>
              <a:buFontTx/>
              <a:buChar char="-"/>
            </a:pPr>
            <a:r>
              <a:rPr lang="fr-FR" b="1" dirty="0" smtClean="0"/>
              <a:t>Test </a:t>
            </a:r>
            <a:r>
              <a:rPr lang="fr-FR" b="1" dirty="0"/>
              <a:t>au latex </a:t>
            </a:r>
            <a:r>
              <a:rPr lang="fr-FR" dirty="0"/>
              <a:t>: </a:t>
            </a:r>
            <a:r>
              <a:rPr lang="fr-FR" dirty="0" err="1"/>
              <a:t>Ig</a:t>
            </a:r>
            <a:r>
              <a:rPr lang="fr-FR" dirty="0"/>
              <a:t> humaines + particules de </a:t>
            </a:r>
            <a:r>
              <a:rPr lang="fr-FR" dirty="0" smtClean="0"/>
              <a:t>latex (polystyrène) + si 1/80</a:t>
            </a:r>
            <a:endParaRPr lang="fr-FR" dirty="0"/>
          </a:p>
          <a:p>
            <a:pPr>
              <a:buFontTx/>
              <a:buChar char="-"/>
            </a:pPr>
            <a:r>
              <a:rPr lang="fr-FR" b="1" dirty="0" err="1" smtClean="0"/>
              <a:t>Waaler</a:t>
            </a:r>
            <a:r>
              <a:rPr lang="fr-FR" b="1" dirty="0"/>
              <a:t>-Rose : </a:t>
            </a:r>
            <a:r>
              <a:rPr lang="fr-FR" dirty="0" smtClean="0"/>
              <a:t>sérum </a:t>
            </a:r>
            <a:r>
              <a:rPr lang="fr-FR" dirty="0"/>
              <a:t>+ </a:t>
            </a:r>
            <a:r>
              <a:rPr lang="fr-FR" dirty="0" smtClean="0"/>
              <a:t>GR de mouton</a:t>
            </a:r>
          </a:p>
          <a:p>
            <a:pPr marL="114300" indent="0">
              <a:buNone/>
            </a:pPr>
            <a:r>
              <a:rPr lang="fr-FR" dirty="0" smtClean="0"/>
              <a:t>    + </a:t>
            </a:r>
            <a:r>
              <a:rPr lang="fr-FR" dirty="0"/>
              <a:t>si </a:t>
            </a:r>
            <a:r>
              <a:rPr lang="fr-FR" dirty="0" smtClean="0"/>
              <a:t>1/64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334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199" y="9460"/>
            <a:ext cx="7372659" cy="1143000"/>
          </a:xfrm>
        </p:spPr>
        <p:txBody>
          <a:bodyPr/>
          <a:lstStyle/>
          <a:p>
            <a:r>
              <a:rPr lang="fr-FR" sz="4400" dirty="0" smtClean="0"/>
              <a:t>Ponction articulaire</a:t>
            </a:r>
            <a:endParaRPr lang="fr-FR" sz="4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966196"/>
            <a:ext cx="7564181" cy="3349888"/>
          </a:xfrm>
        </p:spPr>
        <p:txBody>
          <a:bodyPr/>
          <a:lstStyle/>
          <a:p>
            <a:r>
              <a:rPr lang="fr-FR" dirty="0" smtClean="0"/>
              <a:t>Liquide synoviale inflammatoire (&gt;2000 cellules/mm 3), riche en PN et en lymphocytes, pas de cristaux, stérile</a:t>
            </a:r>
          </a:p>
          <a:p>
            <a:endParaRPr lang="fr-FR" dirty="0"/>
          </a:p>
        </p:txBody>
      </p:sp>
      <p:pic>
        <p:nvPicPr>
          <p:cNvPr id="4" name="Image 3" descr="prolo-f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18" y="2242631"/>
            <a:ext cx="3502699" cy="1792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7839" y="1981859"/>
            <a:ext cx="1262020" cy="2334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457199" y="3921140"/>
            <a:ext cx="73118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dirty="0" smtClean="0"/>
              <a:t>Biopsie synoviale</a:t>
            </a:r>
            <a:endParaRPr lang="fr-FR" sz="4400" dirty="0"/>
          </a:p>
        </p:txBody>
      </p:sp>
      <p:sp>
        <p:nvSpPr>
          <p:cNvPr id="7" name="ZoneTexte 6"/>
          <p:cNvSpPr txBox="1"/>
          <p:nvPr/>
        </p:nvSpPr>
        <p:spPr>
          <a:xfrm>
            <a:off x="336820" y="4840832"/>
            <a:ext cx="824110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En cas d’une </a:t>
            </a:r>
            <a:r>
              <a:rPr lang="fr-FR" sz="2000" dirty="0" err="1" smtClean="0"/>
              <a:t>monoarthrite</a:t>
            </a:r>
            <a:endParaRPr lang="fr-FR" sz="2000" dirty="0" smtClean="0"/>
          </a:p>
          <a:p>
            <a:pPr marL="285750" indent="-285750">
              <a:buFont typeface="Wingdings" charset="2"/>
              <a:buChar char="ü"/>
            </a:pPr>
            <a:r>
              <a:rPr lang="fr-FR" sz="2000" dirty="0" smtClean="0"/>
              <a:t>Multiplication et hypertrophie des franges synoviales</a:t>
            </a:r>
          </a:p>
          <a:p>
            <a:pPr marL="285750" indent="-285750">
              <a:buFont typeface="Wingdings" charset="2"/>
              <a:buChar char="ü"/>
            </a:pPr>
            <a:r>
              <a:rPr lang="fr-FR" sz="2000" dirty="0" smtClean="0"/>
              <a:t>Hyperplasie de la couche </a:t>
            </a:r>
            <a:r>
              <a:rPr lang="fr-FR" sz="2000" dirty="0" err="1" smtClean="0"/>
              <a:t>bordante</a:t>
            </a:r>
            <a:r>
              <a:rPr lang="fr-FR" sz="2000" dirty="0" smtClean="0"/>
              <a:t> des </a:t>
            </a:r>
            <a:r>
              <a:rPr lang="fr-FR" sz="2000" dirty="0" err="1" smtClean="0"/>
              <a:t>synoviocytes</a:t>
            </a:r>
            <a:endParaRPr lang="fr-FR" sz="2000" dirty="0" smtClean="0"/>
          </a:p>
          <a:p>
            <a:pPr marL="285750" indent="-285750">
              <a:buFont typeface="Wingdings" charset="2"/>
              <a:buChar char="ü"/>
            </a:pPr>
            <a:r>
              <a:rPr lang="fr-FR" sz="2000" dirty="0" smtClean="0"/>
              <a:t>Infiltration synoviale </a:t>
            </a:r>
            <a:r>
              <a:rPr lang="fr-FR" sz="2000" dirty="0" err="1" smtClean="0"/>
              <a:t>lympho</a:t>
            </a:r>
            <a:r>
              <a:rPr lang="fr-FR" sz="2000" dirty="0" smtClean="0"/>
              <a:t>-plasmocytaire à prédominance </a:t>
            </a:r>
            <a:r>
              <a:rPr lang="fr-FR" sz="2000" dirty="0" err="1" smtClean="0"/>
              <a:t>périvasculaire</a:t>
            </a:r>
            <a:endParaRPr lang="fr-FR" sz="2000" dirty="0" smtClean="0"/>
          </a:p>
          <a:p>
            <a:r>
              <a:rPr lang="fr-FR" sz="2000" dirty="0" smtClean="0"/>
              <a:t> foyers de nécrose </a:t>
            </a:r>
            <a:r>
              <a:rPr lang="fr-FR" sz="2000" dirty="0" err="1" smtClean="0"/>
              <a:t>fibrinoïde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93364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5545286"/>
              </p:ext>
            </p:extLst>
          </p:nvPr>
        </p:nvGraphicFramePr>
        <p:xfrm>
          <a:off x="2" y="-3"/>
          <a:ext cx="9113598" cy="6595003"/>
        </p:xfrm>
        <a:graphic>
          <a:graphicData uri="http://schemas.openxmlformats.org/drawingml/2006/table">
            <a:tbl>
              <a:tblPr/>
              <a:tblGrid>
                <a:gridCol w="8110383"/>
                <a:gridCol w="1003215"/>
              </a:tblGrid>
              <a:tr h="8316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Les nouveaux critères ACR/EULAR </a:t>
                      </a:r>
                      <a:r>
                        <a:rPr kumimoji="0" lang="fr-FR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2010</a:t>
                      </a:r>
                      <a:r>
                        <a:rPr kumimoji="0" lang="fr-FR" sz="19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1</a:t>
                      </a:r>
                      <a:r>
                        <a:rPr kumimoji="0" lang="fr-FR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 </a:t>
                      </a:r>
                      <a:r>
                        <a:rPr kumimoji="0" lang="fr-FR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de classification d’une PR définie en cas de Rh périphérique indifférencié débutant </a:t>
                      </a:r>
                      <a:r>
                        <a:rPr kumimoji="0" lang="fr-FR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et </a:t>
                      </a:r>
                      <a:r>
                        <a:rPr kumimoji="0" lang="fr-FR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MS PGothic" charset="0"/>
                          <a:cs typeface="MS PGothic" charset="0"/>
                        </a:rPr>
                        <a:t>de décision à instaurer un traitement de fond</a:t>
                      </a:r>
                      <a:endParaRPr kumimoji="0" 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MS PGothic" charset="0"/>
                        <a:cs typeface="MS PGothic" charset="0"/>
                      </a:endParaRP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4138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403152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FR : facteur rhumatoïde ; ACPA : anticorps </a:t>
                      </a:r>
                      <a:r>
                        <a:rPr kumimoji="0" lang="fr-FR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403152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antipeptides</a:t>
                      </a:r>
                      <a:r>
                        <a:rPr kumimoji="0" lang="fr-FR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403152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 </a:t>
                      </a:r>
                      <a:r>
                        <a:rPr kumimoji="0" lang="fr-FR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403152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citrullinés</a:t>
                      </a:r>
                      <a:endParaRPr kumimoji="0" lang="en-US" sz="1200" b="0" i="1" u="none" strike="noStrike" cap="none" normalizeH="0" baseline="0" dirty="0">
                        <a:ln>
                          <a:noFill/>
                        </a:ln>
                        <a:solidFill>
                          <a:srgbClr val="403152"/>
                        </a:solidFill>
                        <a:effectLst/>
                        <a:latin typeface="Constantia" charset="0"/>
                        <a:ea typeface="MS PGothic" charset="0"/>
                        <a:cs typeface="MS PGothic" charset="0"/>
                      </a:endParaRPr>
                    </a:p>
                  </a:txBody>
                  <a:tcPr marL="9525" marR="9525" marT="9527" marB="952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6135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I- Atteinte articulaire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1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1 grosse articulation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0</a:t>
                      </a: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1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2–10 grosses articulations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1 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1–3 petites articulations (grosses articulations non comptées)</a:t>
                      </a: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2 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6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4–10 petites articulations (grosses articulations non comptées)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3 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  <a:alpha val="55000"/>
                      </a:schemeClr>
                    </a:solidFill>
                  </a:tcPr>
                </a:tc>
              </a:tr>
              <a:tr h="336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&gt;10 articulations (avec au moins 1 petite articulation)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5 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  <a:alpha val="70000"/>
                      </a:schemeClr>
                    </a:solidFill>
                  </a:tcPr>
                </a:tc>
              </a:tr>
              <a:tr h="42907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II- Sérologie  </a:t>
                      </a: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(au moins 1 test positif est suffisant)</a:t>
                      </a:r>
                      <a:endParaRPr kumimoji="0" lang="fr-FR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MS PGothic" charset="0"/>
                        <a:cs typeface="MS PGothic" charset="0"/>
                      </a:endParaRP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1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FR-</a:t>
                      </a:r>
                      <a:r>
                        <a:rPr kumimoji="0" lang="fr-FR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IgM</a:t>
                      </a: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 négatif </a:t>
                      </a: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et</a:t>
                      </a: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 ACPA négatif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0 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1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FR faiblement positif (1 à 3×normale) </a:t>
                      </a:r>
                      <a:r>
                        <a:rPr kumimoji="0" lang="fr-F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ou</a:t>
                      </a:r>
                      <a:r>
                        <a:rPr kumimoji="0" lang="fr-F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 ACPA faiblement positifs (1 à 3×normale)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2</a:t>
                      </a:r>
                      <a:endParaRPr kumimoji="0" lang="fr-FR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charset="0"/>
                        <a:ea typeface="MS PGothic" charset="0"/>
                        <a:cs typeface="MS PGothic" charset="0"/>
                      </a:endParaRP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  <a:alpha val="75000"/>
                      </a:schemeClr>
                    </a:solidFill>
                  </a:tcPr>
                </a:tc>
              </a:tr>
              <a:tr h="3015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FR fortement positif (&gt; 3×normale) </a:t>
                      </a: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ou</a:t>
                      </a: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 ACPA fortement positifs (&gt; 3×normale)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  <a:alpha val="6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3 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  <a:alpha val="70000"/>
                      </a:schemeClr>
                    </a:solidFill>
                  </a:tcPr>
                </a:tc>
              </a:tr>
              <a:tr h="47870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III- Durée </a:t>
                      </a:r>
                      <a:endParaRPr kumimoji="0" lang="fr-FR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charset="0"/>
                        <a:ea typeface="MS PGothic" charset="0"/>
                        <a:cs typeface="MS PGothic" charset="0"/>
                      </a:endParaRP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1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&lt;6 semaines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F47A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0 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EC84">
                        <a:alpha val="30000"/>
                      </a:srgbClr>
                    </a:solidFill>
                  </a:tcPr>
                </a:tc>
              </a:tr>
              <a:tr h="2839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≥6 semaines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1 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</a:tr>
              <a:tr h="34845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IV- Syndrome inflammatoire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1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CRP normale et VS normale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0 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  <a:alpha val="70000"/>
                      </a:schemeClr>
                    </a:solidFill>
                  </a:tcPr>
                </a:tc>
              </a:tr>
              <a:tr h="3078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CRP anormale ou VS anormale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charset="0"/>
                          <a:ea typeface="MS PGothic" charset="0"/>
                          <a:cs typeface="MS PGothic" charset="0"/>
                        </a:rPr>
                        <a:t>1 </a:t>
                      </a:r>
                    </a:p>
                  </a:txBody>
                  <a:tcPr marL="95250" marR="95250" marT="9527" marB="95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1024" name="ZoneTexte 4"/>
          <p:cNvSpPr txBox="1">
            <a:spLocks noChangeArrowheads="1"/>
          </p:cNvSpPr>
          <p:nvPr/>
        </p:nvSpPr>
        <p:spPr bwMode="auto">
          <a:xfrm>
            <a:off x="4596620" y="6334703"/>
            <a:ext cx="3024188" cy="338138"/>
          </a:xfrm>
          <a:prstGeom prst="rect">
            <a:avLst/>
          </a:prstGeom>
          <a:solidFill>
            <a:srgbClr val="FFFF00"/>
          </a:solidFill>
          <a:ln w="28575" cmpd="sng">
            <a:solidFill>
              <a:srgbClr val="FF0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marL="514350" indent="-514350" eaLnBrk="0" hangingPunct="0">
              <a:defRPr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pPr algn="ctr" defTabSz="457200" eaLnBrk="1" hangingPunct="1">
              <a:defRPr/>
            </a:pPr>
            <a:r>
              <a:rPr lang="en-US" sz="1600" b="1" dirty="0" smtClean="0">
                <a:solidFill>
                  <a:srgbClr val="FF0000"/>
                </a:solidFill>
                <a:latin typeface="Arial"/>
                <a:cs typeface="Arial"/>
              </a:rPr>
              <a:t>Score ≥ 6 (PR </a:t>
            </a:r>
            <a:r>
              <a:rPr lang="en-US" sz="1600" b="1" dirty="0" err="1" smtClean="0">
                <a:solidFill>
                  <a:srgbClr val="FF0000"/>
                </a:solidFill>
                <a:latin typeface="Arial"/>
                <a:cs typeface="Arial"/>
              </a:rPr>
              <a:t>définie</a:t>
            </a:r>
            <a:r>
              <a:rPr lang="en-US" sz="1600" b="1" dirty="0" smtClean="0">
                <a:solidFill>
                  <a:srgbClr val="FF0000"/>
                </a:solidFill>
                <a:latin typeface="Arial"/>
                <a:cs typeface="Arial"/>
              </a:rPr>
              <a:t>)</a:t>
            </a:r>
          </a:p>
        </p:txBody>
      </p:sp>
      <p:sp>
        <p:nvSpPr>
          <p:cNvPr id="51270" name="Espace réservé du numéro de diapositive 9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4D4E12A7-3488-7C48-AE0F-ED36915BA375}" type="slidenum">
              <a:rPr lang="en-US" sz="1200">
                <a:solidFill>
                  <a:srgbClr val="FFFFFF"/>
                </a:solidFill>
                <a:latin typeface="Calibri" charset="0"/>
                <a:cs typeface="Arial" charset="0"/>
              </a:rPr>
              <a:pPr eaLnBrk="1" hangingPunct="1"/>
              <a:t>14</a:t>
            </a:fld>
            <a:endParaRPr lang="en-US" sz="1200">
              <a:solidFill>
                <a:srgbClr val="FFFFFF"/>
              </a:solidFill>
              <a:latin typeface="Calibri" charset="0"/>
              <a:cs typeface="Arial" charset="0"/>
            </a:endParaRPr>
          </a:p>
        </p:txBody>
      </p:sp>
      <p:sp>
        <p:nvSpPr>
          <p:cNvPr id="51271" name="ZoneTexte 2"/>
          <p:cNvSpPr txBox="1">
            <a:spLocks noChangeArrowheads="1"/>
          </p:cNvSpPr>
          <p:nvPr/>
        </p:nvSpPr>
        <p:spPr bwMode="auto">
          <a:xfrm>
            <a:off x="1" y="6660068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pPr defTabSz="457200" eaLnBrk="1" hangingPunct="1"/>
            <a:r>
              <a:rPr lang="fr-FR" sz="900" dirty="0" err="1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Aletaha</a:t>
            </a:r>
            <a:r>
              <a:rPr lang="fr-FR" sz="900" dirty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 D, </a:t>
            </a:r>
            <a:r>
              <a:rPr lang="fr-FR" sz="900" dirty="0" err="1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Neogi</a:t>
            </a:r>
            <a:r>
              <a:rPr lang="fr-FR" sz="900" dirty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 </a:t>
            </a:r>
            <a:r>
              <a:rPr lang="fr-FR" sz="900" dirty="0" err="1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T</a:t>
            </a:r>
            <a:r>
              <a:rPr lang="fr-FR" sz="900" dirty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 et al. 2010 </a:t>
            </a:r>
            <a:r>
              <a:rPr lang="fr-FR" sz="900" dirty="0" err="1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Rheumatoid</a:t>
            </a:r>
            <a:r>
              <a:rPr lang="fr-FR" sz="900" dirty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 </a:t>
            </a:r>
            <a:r>
              <a:rPr lang="fr-FR" sz="900" dirty="0" err="1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arthritis</a:t>
            </a:r>
            <a:r>
              <a:rPr lang="fr-FR" sz="900" dirty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 classification </a:t>
            </a:r>
            <a:r>
              <a:rPr lang="fr-FR" sz="900" dirty="0" err="1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criteria</a:t>
            </a:r>
            <a:r>
              <a:rPr lang="fr-FR" sz="900" dirty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: </a:t>
            </a:r>
            <a:r>
              <a:rPr lang="fr-FR" sz="900" dirty="0" smtClean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an </a:t>
            </a:r>
            <a:r>
              <a:rPr lang="fr-FR" sz="900" dirty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ACR/EULAR </a:t>
            </a:r>
            <a:r>
              <a:rPr lang="fr-FR" sz="900" dirty="0" smtClean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collaborative </a:t>
            </a:r>
            <a:r>
              <a:rPr lang="fr-FR" sz="900" dirty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initiative. Ann </a:t>
            </a:r>
            <a:r>
              <a:rPr lang="fr-FR" sz="900" dirty="0" err="1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Rheum</a:t>
            </a:r>
            <a:r>
              <a:rPr lang="fr-FR" sz="900" dirty="0">
                <a:solidFill>
                  <a:prstClr val="black"/>
                </a:solidFill>
                <a:latin typeface="Calibri"/>
                <a:ea typeface="ＭＳ Ｐゴシック" charset="0"/>
                <a:cs typeface="ＭＳ Ｐゴシック" charset="0"/>
              </a:rPr>
              <a:t> Dis 2010,69,1580-1588</a:t>
            </a:r>
          </a:p>
          <a:p>
            <a:pPr defTabSz="457200" eaLnBrk="1" hangingPunct="1"/>
            <a:endParaRPr lang="fr-FR" sz="9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7967579" y="2780927"/>
            <a:ext cx="507999" cy="4943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8062064" y="6264458"/>
            <a:ext cx="413514" cy="3956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fr-FR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398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Diagnostic </a:t>
            </a:r>
            <a:r>
              <a:rPr lang="fr-FR" dirty="0" err="1" smtClean="0"/>
              <a:t>differentiel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300000"/>
              </a:lnSpc>
            </a:pPr>
            <a:r>
              <a:rPr lang="fr-FR" sz="2400" dirty="0" smtClean="0"/>
              <a:t>Rhumatismales ( </a:t>
            </a:r>
            <a:r>
              <a:rPr lang="fr-FR" sz="2400" dirty="0" err="1" smtClean="0"/>
              <a:t>spondyloarthrites</a:t>
            </a:r>
            <a:r>
              <a:rPr lang="fr-FR" sz="2400" dirty="0" smtClean="0"/>
              <a:t>)</a:t>
            </a:r>
          </a:p>
          <a:p>
            <a:pPr>
              <a:lnSpc>
                <a:spcPct val="300000"/>
              </a:lnSpc>
            </a:pPr>
            <a:r>
              <a:rPr lang="fr-FR" sz="2400" dirty="0" smtClean="0"/>
              <a:t>Microcristallines ( goutte)</a:t>
            </a:r>
          </a:p>
          <a:p>
            <a:pPr>
              <a:lnSpc>
                <a:spcPct val="300000"/>
              </a:lnSpc>
            </a:pPr>
            <a:r>
              <a:rPr lang="fr-FR" sz="2400" dirty="0" smtClean="0"/>
              <a:t>Infectieuses ( bactériennes, virales) 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59653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 à la phase d’état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Déformations</a:t>
            </a:r>
            <a:r>
              <a:rPr lang="fr-FR" dirty="0" smtClean="0"/>
              <a:t>: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75735"/>
            <a:ext cx="4038600" cy="20193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8250" y="1713399"/>
            <a:ext cx="3158950" cy="236921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375978"/>
            <a:ext cx="76200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3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 à la phase d’état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rcRect t="1700" b="1700"/>
          <a:stretch>
            <a:fillRect/>
          </a:stretch>
        </p:blipFill>
        <p:spPr>
          <a:xfrm>
            <a:off x="1029355" y="1417638"/>
            <a:ext cx="4976062" cy="3134919"/>
          </a:xfrm>
        </p:spPr>
      </p:pic>
    </p:spTree>
    <p:extLst>
      <p:ext uri="{BB962C8B-B14F-4D97-AF65-F5344CB8AC3E}">
        <p14:creationId xmlns:p14="http://schemas.microsoft.com/office/powerpoint/2010/main" val="238731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radiographies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rcRect l="-7011" r="-7011"/>
          <a:stretch>
            <a:fillRect/>
          </a:stretch>
        </p:blipFill>
        <p:spPr>
          <a:xfrm>
            <a:off x="3957800" y="1300652"/>
            <a:ext cx="4244995" cy="2674347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7" y="1563157"/>
            <a:ext cx="2821358" cy="266865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359" y="4231813"/>
            <a:ext cx="3415519" cy="2325953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781479" y="4745296"/>
            <a:ext cx="25053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="1" dirty="0" err="1" smtClean="0"/>
              <a:t>Carpite</a:t>
            </a:r>
            <a:r>
              <a:rPr lang="fr-FR" sz="2200" b="1" dirty="0" smtClean="0"/>
              <a:t> fusionnante</a:t>
            </a:r>
            <a:endParaRPr lang="fr-FR" sz="2200" b="1" dirty="0"/>
          </a:p>
        </p:txBody>
      </p:sp>
    </p:spTree>
    <p:extLst>
      <p:ext uri="{BB962C8B-B14F-4D97-AF65-F5344CB8AC3E}">
        <p14:creationId xmlns:p14="http://schemas.microsoft.com/office/powerpoint/2010/main" val="398414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Signes extra-articulaires: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7201877" cy="4241800"/>
          </a:xfrm>
        </p:spPr>
        <p:txBody>
          <a:bodyPr>
            <a:normAutofit/>
          </a:bodyPr>
          <a:lstStyle/>
          <a:p>
            <a:r>
              <a:rPr lang="fr-FR" sz="2800" b="1" dirty="0" smtClean="0"/>
              <a:t>SG</a:t>
            </a:r>
            <a:r>
              <a:rPr lang="fr-FR" sz="2800" dirty="0" smtClean="0"/>
              <a:t>: Fièvre, asthénie, amaigrissement</a:t>
            </a:r>
          </a:p>
          <a:p>
            <a:endParaRPr lang="fr-FR" sz="2800" dirty="0" smtClean="0"/>
          </a:p>
          <a:p>
            <a:r>
              <a:rPr lang="fr-FR" sz="2800" b="1" dirty="0" smtClean="0"/>
              <a:t>Nodule </a:t>
            </a:r>
            <a:r>
              <a:rPr lang="fr-FR" sz="2800" b="1" dirty="0" err="1" smtClean="0"/>
              <a:t>rhumatoide</a:t>
            </a:r>
            <a:endParaRPr lang="fr-FR" sz="2800" dirty="0"/>
          </a:p>
          <a:p>
            <a:endParaRPr lang="fr-FR" sz="2800" dirty="0" smtClean="0"/>
          </a:p>
          <a:p>
            <a:r>
              <a:rPr lang="fr-FR" sz="2800" b="1" dirty="0" smtClean="0"/>
              <a:t>Vascularite</a:t>
            </a:r>
          </a:p>
          <a:p>
            <a:endParaRPr lang="fr-FR" sz="2800" dirty="0" smtClean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83" y="2400562"/>
            <a:ext cx="2743109" cy="160502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726" y="1926031"/>
            <a:ext cx="2114266" cy="340631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6917" y="4542928"/>
            <a:ext cx="2749132" cy="205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4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Interaction de nombreux facteurs génétiques et environnementaux !!!</a:t>
            </a:r>
          </a:p>
          <a:p>
            <a:endParaRPr lang="fr-FR" dirty="0" smtClean="0"/>
          </a:p>
          <a:p>
            <a:r>
              <a:rPr lang="fr-FR" b="1" u="sng" dirty="0" smtClean="0"/>
              <a:t>Terrain génétique</a:t>
            </a:r>
            <a:r>
              <a:rPr lang="fr-FR" dirty="0" smtClean="0"/>
              <a:t>:  maladie polygénique</a:t>
            </a:r>
          </a:p>
          <a:p>
            <a:pPr marL="114300" indent="0">
              <a:buNone/>
            </a:pPr>
            <a:r>
              <a:rPr lang="fr-FR" b="1" dirty="0" smtClean="0"/>
              <a:t>                              HLA DR B1,  PTPN22, STAT4</a:t>
            </a:r>
          </a:p>
          <a:p>
            <a:pPr marL="114300" indent="0">
              <a:buNone/>
            </a:pPr>
            <a:r>
              <a:rPr lang="fr-FR" b="1" dirty="0" smtClean="0"/>
              <a:t>      ☛ </a:t>
            </a:r>
            <a:r>
              <a:rPr lang="fr-FR" dirty="0" smtClean="0"/>
              <a:t>pas d’intérêt diagnostique</a:t>
            </a:r>
          </a:p>
          <a:p>
            <a:pPr marL="114300" indent="0">
              <a:buNone/>
            </a:pPr>
            <a:endParaRPr lang="fr-FR" dirty="0" smtClean="0"/>
          </a:p>
          <a:p>
            <a:r>
              <a:rPr lang="fr-FR" dirty="0" smtClean="0"/>
              <a:t>Facteur déclenchant:</a:t>
            </a:r>
            <a:r>
              <a:rPr lang="fr-FR" dirty="0"/>
              <a:t> </a:t>
            </a:r>
            <a:r>
              <a:rPr lang="fr-FR" dirty="0" smtClean="0"/>
              <a:t>: </a:t>
            </a:r>
          </a:p>
          <a:p>
            <a:pPr marL="114300" indent="0">
              <a:buNone/>
            </a:pPr>
            <a:r>
              <a:rPr lang="fr-FR" dirty="0"/>
              <a:t> </a:t>
            </a:r>
            <a:r>
              <a:rPr lang="fr-FR" dirty="0" smtClean="0"/>
              <a:t>            </a:t>
            </a:r>
            <a:r>
              <a:rPr lang="fr-FR" b="1" dirty="0" smtClean="0"/>
              <a:t>Tabac</a:t>
            </a:r>
            <a:r>
              <a:rPr lang="fr-FR" dirty="0" smtClean="0"/>
              <a:t> </a:t>
            </a:r>
            <a:endParaRPr lang="fr-FR" b="1" dirty="0" smtClean="0"/>
          </a:p>
          <a:p>
            <a:pPr marL="114300" indent="0">
              <a:buNone/>
            </a:pPr>
            <a:r>
              <a:rPr lang="fr-FR" b="1" dirty="0"/>
              <a:t> </a:t>
            </a:r>
            <a:r>
              <a:rPr lang="fr-FR" b="1" dirty="0" smtClean="0"/>
              <a:t>            gingivite </a:t>
            </a:r>
          </a:p>
          <a:p>
            <a:pPr marL="114300" indent="0">
              <a:buNone/>
            </a:pPr>
            <a:endParaRPr lang="fr-FR" b="1" dirty="0" smtClean="0"/>
          </a:p>
        </p:txBody>
      </p:sp>
    </p:spTree>
    <p:extLst>
      <p:ext uri="{BB962C8B-B14F-4D97-AF65-F5344CB8AC3E}">
        <p14:creationId xmlns:p14="http://schemas.microsoft.com/office/powerpoint/2010/main" val="20450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76475" y="1360687"/>
            <a:ext cx="7543800" cy="2593975"/>
          </a:xfrm>
        </p:spPr>
        <p:txBody>
          <a:bodyPr/>
          <a:lstStyle/>
          <a:p>
            <a:r>
              <a:rPr lang="fr-FR" dirty="0" smtClean="0"/>
              <a:t>Traitement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214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imes New Roman" charset="0"/>
                <a:cs typeface="Times New Roman" charset="0"/>
              </a:rPr>
              <a:t>Traitements symptomatiques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990600" y="1981200"/>
            <a:ext cx="7391400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fr-FR" u="sng"/>
              <a:t>Antalgiques</a:t>
            </a:r>
            <a:r>
              <a:rPr lang="fr-FR"/>
              <a:t>: paracétamol, Paracétamol-dextropropoxyphène, tramadol, Morphiniques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fr-FR" u="sng"/>
              <a:t>AINS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fr-FR" u="sng"/>
              <a:t>Corticoïdes</a:t>
            </a:r>
            <a:r>
              <a:rPr lang="fr-FR"/>
              <a:t> si nécessaire : Faibles doses (posologie moyenne de 7-8 mg/l)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fr-FR" u="sng"/>
              <a:t>Traitements locaux</a:t>
            </a:r>
            <a:r>
              <a:rPr lang="fr-FR"/>
              <a:t>: Infiltration intra-articulaire (produits cortisoniques) , synoviorthèse isotopique…</a:t>
            </a:r>
          </a:p>
        </p:txBody>
      </p:sp>
    </p:spTree>
    <p:extLst>
      <p:ext uri="{BB962C8B-B14F-4D97-AF65-F5344CB8AC3E}">
        <p14:creationId xmlns:p14="http://schemas.microsoft.com/office/powerpoint/2010/main" val="319088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fr-FR" dirty="0">
                <a:latin typeface="Times New Roman" charset="0"/>
                <a:cs typeface="Times New Roman" charset="0"/>
              </a:rPr>
              <a:t>Objectifs du </a:t>
            </a:r>
            <a:r>
              <a:rPr lang="fr-FR" dirty="0" smtClean="0">
                <a:latin typeface="Times New Roman" charset="0"/>
                <a:cs typeface="Times New Roman" charset="0"/>
              </a:rPr>
              <a:t>traitement de fond</a:t>
            </a:r>
            <a:endParaRPr lang="fr-FR" dirty="0">
              <a:latin typeface="Times New Roman" charset="0"/>
              <a:cs typeface="Times New Roman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844675"/>
            <a:ext cx="8496300" cy="3671888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fr-FR" b="1" dirty="0">
                <a:solidFill>
                  <a:srgbClr val="00AA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	</a:t>
            </a:r>
            <a:r>
              <a:rPr lang="fr-FR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☛ Dès </a:t>
            </a:r>
            <a:r>
              <a:rPr lang="fr-FR" b="1" dirty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que le diagnostic de </a:t>
            </a:r>
            <a:r>
              <a:rPr lang="fr-FR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PR </a:t>
            </a:r>
            <a:r>
              <a:rPr lang="fr-FR" b="1" dirty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est certain, </a:t>
            </a:r>
            <a:endParaRPr lang="fr-FR" b="1" dirty="0" smtClean="0"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cs typeface="Times New Roman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fr-FR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il </a:t>
            </a:r>
            <a:r>
              <a:rPr lang="fr-FR" b="1" dirty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faut débuter le plus tôt possible un traitement de fond </a:t>
            </a:r>
            <a:r>
              <a:rPr lang="fr-FR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efficace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fr-FR" b="1" dirty="0"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cs typeface="Times New Roman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fr-FR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 </a:t>
            </a:r>
            <a:endParaRPr lang="fr-FR" b="1" dirty="0"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cs typeface="Times New Roman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fr-FR" dirty="0"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cs typeface="Times New Roman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fr-FR" dirty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  </a:t>
            </a:r>
            <a:r>
              <a:rPr lang="fr-FR" dirty="0">
                <a:solidFill>
                  <a:srgbClr val="2F2B2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 </a:t>
            </a:r>
            <a:r>
              <a:rPr lang="fr-FR" b="1" dirty="0">
                <a:solidFill>
                  <a:srgbClr val="2F2B2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Un o</a:t>
            </a:r>
            <a:r>
              <a:rPr lang="fr-FR" b="1" u="sng" dirty="0">
                <a:solidFill>
                  <a:srgbClr val="2F2B2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bjectif</a:t>
            </a:r>
            <a:r>
              <a:rPr lang="fr-FR" b="1" dirty="0">
                <a:solidFill>
                  <a:srgbClr val="2F2B2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 clair basé sur </a:t>
            </a:r>
            <a:r>
              <a:rPr lang="fr-FR" b="1" u="sng" dirty="0">
                <a:solidFill>
                  <a:srgbClr val="2F2B2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des critères objectifs</a:t>
            </a:r>
            <a:r>
              <a:rPr lang="fr-FR" b="1" dirty="0">
                <a:solidFill>
                  <a:srgbClr val="2F2B2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fr-FR" b="1" dirty="0">
                <a:solidFill>
                  <a:srgbClr val="2F2B2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-  Rémission (DAS 28 &lt;2,6)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fr-FR" b="1" dirty="0">
                <a:solidFill>
                  <a:srgbClr val="2F2B2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cs typeface="Times New Roman" charset="0"/>
              </a:rPr>
              <a:t>-  Ou faible activité de la maladie (DAS 28 &lt;3,2)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fr-FR" b="1" dirty="0">
              <a:solidFill>
                <a:srgbClr val="2F2B20"/>
              </a:solidFill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77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ln w="28575">
            <a:solidFill>
              <a:srgbClr val="00007F"/>
            </a:solidFill>
          </a:ln>
        </p:spPr>
        <p:txBody>
          <a:bodyPr/>
          <a:lstStyle/>
          <a:p>
            <a:pPr eaLnBrk="1" hangingPunct="1"/>
            <a:r>
              <a:rPr lang="fr-FR" dirty="0">
                <a:solidFill>
                  <a:schemeClr val="tx1"/>
                </a:solidFill>
                <a:latin typeface="Times New Roman" charset="0"/>
                <a:cs typeface="Times New Roman" charset="0"/>
              </a:rPr>
              <a:t>Le méthotrexate</a:t>
            </a:r>
            <a:endParaRPr lang="fr-FR" dirty="0">
              <a:solidFill>
                <a:schemeClr val="tx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cs typeface="Times New Roman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438400"/>
            <a:ext cx="7772400" cy="3810000"/>
          </a:xfrm>
        </p:spPr>
        <p:txBody>
          <a:bodyPr/>
          <a:lstStyle/>
          <a:p>
            <a:pPr eaLnBrk="1" hangingPunct="1">
              <a:buFont typeface="Wingdings" charset="0"/>
              <a:buChar char="²"/>
            </a:pPr>
            <a:r>
              <a:rPr lang="fr-FR" sz="2800" dirty="0">
                <a:latin typeface="Times New Roman" charset="0"/>
                <a:cs typeface="Times New Roman" charset="0"/>
              </a:rPr>
              <a:t>Traitement de fond, immunosuppresseur référence de la PR</a:t>
            </a:r>
          </a:p>
          <a:p>
            <a:pPr eaLnBrk="1" hangingPunct="1">
              <a:buFont typeface="Wingdings" charset="0"/>
              <a:buChar char="²"/>
            </a:pPr>
            <a:r>
              <a:rPr lang="fr-FR" sz="2800" dirty="0">
                <a:latin typeface="Times New Roman" charset="0"/>
                <a:cs typeface="Times New Roman" charset="0"/>
              </a:rPr>
              <a:t>Forme orale : </a:t>
            </a:r>
            <a:r>
              <a:rPr lang="fr-FR" sz="2800" dirty="0" err="1">
                <a:latin typeface="Times New Roman" charset="0"/>
                <a:cs typeface="Times New Roman" charset="0"/>
              </a:rPr>
              <a:t>Novatrex</a:t>
            </a:r>
            <a:r>
              <a:rPr lang="fr-FR" sz="2800" baseline="30000" dirty="0">
                <a:latin typeface="Times New Roman" charset="0"/>
                <a:cs typeface="Times New Roman" charset="0"/>
              </a:rPr>
              <a:t>® </a:t>
            </a:r>
            <a:r>
              <a:rPr lang="fr-FR" sz="2800" dirty="0">
                <a:latin typeface="Times New Roman" charset="0"/>
                <a:cs typeface="Times New Roman" charset="0"/>
              </a:rPr>
              <a:t>comprimés à 2,5mg</a:t>
            </a:r>
          </a:p>
          <a:p>
            <a:pPr eaLnBrk="1" hangingPunct="1">
              <a:buFont typeface="Wingdings" charset="0"/>
              <a:buChar char="²"/>
            </a:pPr>
            <a:r>
              <a:rPr lang="fr-FR" sz="2800" dirty="0">
                <a:latin typeface="Times New Roman" charset="0"/>
                <a:cs typeface="Times New Roman" charset="0"/>
              </a:rPr>
              <a:t>Peut être également donné en I.M. ou en S.C. </a:t>
            </a:r>
          </a:p>
          <a:p>
            <a:pPr eaLnBrk="1" hangingPunct="1">
              <a:buFont typeface="Wingdings" charset="0"/>
              <a:buChar char="²"/>
            </a:pPr>
            <a:r>
              <a:rPr lang="fr-FR" sz="2800" u="sng" dirty="0">
                <a:latin typeface="Times New Roman" charset="0"/>
                <a:cs typeface="Times New Roman" charset="0"/>
              </a:rPr>
              <a:t>Prise hebdomadaire</a:t>
            </a:r>
            <a:r>
              <a:rPr lang="fr-FR" sz="2800" dirty="0">
                <a:latin typeface="Times New Roman" charset="0"/>
                <a:cs typeface="Times New Roman" charset="0"/>
              </a:rPr>
              <a:t> +++ de 7,5mg à 20mg</a:t>
            </a:r>
          </a:p>
          <a:p>
            <a:pPr marL="114300" indent="0" eaLnBrk="1" hangingPunct="1">
              <a:buNone/>
            </a:pPr>
            <a:endParaRPr lang="fr-FR" sz="2800" dirty="0"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9388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Autres traitements de fond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7638"/>
            <a:ext cx="7620000" cy="4800600"/>
          </a:xfrm>
        </p:spPr>
        <p:txBody>
          <a:bodyPr>
            <a:normAutofit lnSpcReduction="10000"/>
          </a:bodyPr>
          <a:lstStyle/>
          <a:p>
            <a:r>
              <a:rPr lang="fr-FR" b="1" dirty="0" err="1" smtClean="0"/>
              <a:t>Leflunomide</a:t>
            </a:r>
            <a:r>
              <a:rPr lang="fr-FR" b="1" dirty="0" smtClean="0"/>
              <a:t>:</a:t>
            </a:r>
          </a:p>
          <a:p>
            <a:pPr>
              <a:buFontTx/>
              <a:buChar char="-"/>
            </a:pPr>
            <a:r>
              <a:rPr lang="fr-FR" dirty="0" smtClean="0"/>
              <a:t>Effet </a:t>
            </a:r>
            <a:r>
              <a:rPr lang="fr-FR" dirty="0" err="1" smtClean="0"/>
              <a:t>immunomodulateur</a:t>
            </a:r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ARAVA* </a:t>
            </a:r>
            <a:r>
              <a:rPr lang="fr-FR" dirty="0" err="1" smtClean="0"/>
              <a:t>cp</a:t>
            </a:r>
            <a:r>
              <a:rPr lang="fr-FR" dirty="0" smtClean="0"/>
              <a:t> 20 mg et 10 mg: 1cp/j</a:t>
            </a:r>
          </a:p>
          <a:p>
            <a:pPr>
              <a:buFontTx/>
              <a:buChar char="-"/>
            </a:pPr>
            <a:r>
              <a:rPr lang="fr-FR" dirty="0" smtClean="0"/>
              <a:t>Effets </a:t>
            </a:r>
            <a:r>
              <a:rPr lang="fr-FR" dirty="0" err="1" smtClean="0"/>
              <a:t>IIaires</a:t>
            </a:r>
            <a:r>
              <a:rPr lang="fr-FR" dirty="0" smtClean="0"/>
              <a:t>: HTA, hépatique, alopécie</a:t>
            </a:r>
          </a:p>
          <a:p>
            <a:pPr>
              <a:buFontTx/>
              <a:buChar char="-"/>
            </a:pPr>
            <a:endParaRPr lang="fr-FR" dirty="0" smtClean="0"/>
          </a:p>
          <a:p>
            <a:r>
              <a:rPr lang="fr-FR" b="1" dirty="0" err="1" smtClean="0"/>
              <a:t>Sulfasalazine</a:t>
            </a:r>
            <a:r>
              <a:rPr lang="fr-FR" b="1" dirty="0" smtClean="0"/>
              <a:t>:</a:t>
            </a:r>
          </a:p>
          <a:p>
            <a:pPr>
              <a:buFontTx/>
              <a:buChar char="-"/>
            </a:pPr>
            <a:r>
              <a:rPr lang="fr-FR" dirty="0" err="1" smtClean="0"/>
              <a:t>Salazopyrine</a:t>
            </a:r>
            <a:r>
              <a:rPr lang="fr-FR" dirty="0" smtClean="0"/>
              <a:t>* </a:t>
            </a:r>
            <a:r>
              <a:rPr lang="fr-FR" dirty="0" err="1" smtClean="0"/>
              <a:t>cp</a:t>
            </a:r>
            <a:r>
              <a:rPr lang="fr-FR" dirty="0" smtClean="0"/>
              <a:t> 500 mg: 4gel/j</a:t>
            </a:r>
          </a:p>
          <a:p>
            <a:pPr>
              <a:buFontTx/>
              <a:buChar char="-"/>
            </a:pPr>
            <a:r>
              <a:rPr lang="fr-FR" dirty="0" smtClean="0"/>
              <a:t>Efficacité moyenne/ effets </a:t>
            </a:r>
            <a:r>
              <a:rPr lang="fr-FR" dirty="0" err="1" smtClean="0"/>
              <a:t>IIaires</a:t>
            </a:r>
            <a:r>
              <a:rPr lang="fr-FR" dirty="0" smtClean="0"/>
              <a:t> nombreux</a:t>
            </a:r>
          </a:p>
          <a:p>
            <a:pPr>
              <a:buFontTx/>
              <a:buChar char="-"/>
            </a:pPr>
            <a:endParaRPr lang="fr-FR" dirty="0"/>
          </a:p>
          <a:p>
            <a:r>
              <a:rPr lang="fr-FR" b="1" dirty="0" err="1" smtClean="0"/>
              <a:t>Antipaluéens</a:t>
            </a:r>
            <a:r>
              <a:rPr lang="fr-FR" b="1" dirty="0" smtClean="0"/>
              <a:t> de synthèse:</a:t>
            </a:r>
          </a:p>
          <a:p>
            <a:pPr>
              <a:buFontTx/>
              <a:buChar char="-"/>
            </a:pPr>
            <a:r>
              <a:rPr lang="fr-FR" dirty="0" err="1" smtClean="0"/>
              <a:t>Plaquénil</a:t>
            </a:r>
            <a:r>
              <a:rPr lang="fr-FR" dirty="0" smtClean="0"/>
              <a:t>* </a:t>
            </a:r>
            <a:r>
              <a:rPr lang="fr-FR" dirty="0" err="1" smtClean="0"/>
              <a:t>cp</a:t>
            </a:r>
            <a:r>
              <a:rPr lang="fr-FR" dirty="0" smtClean="0"/>
              <a:t> 200mg: 2 </a:t>
            </a:r>
            <a:r>
              <a:rPr lang="fr-FR" dirty="0" err="1" smtClean="0"/>
              <a:t>cp</a:t>
            </a:r>
            <a:r>
              <a:rPr lang="fr-FR" dirty="0" smtClean="0"/>
              <a:t>/j</a:t>
            </a:r>
          </a:p>
          <a:p>
            <a:pPr>
              <a:buFontTx/>
              <a:buChar char="-"/>
            </a:pPr>
            <a:r>
              <a:rPr lang="fr-FR" dirty="0" smtClean="0"/>
              <a:t>Efficacité mineure/ effets </a:t>
            </a:r>
            <a:r>
              <a:rPr lang="fr-FR" dirty="0" err="1" smtClean="0"/>
              <a:t>Iiaires</a:t>
            </a:r>
            <a:r>
              <a:rPr lang="fr-FR" dirty="0" smtClean="0"/>
              <a:t> mineurs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414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AE85CC-3E25-B742-931A-B2D8DF431E6C}" type="slidenum">
              <a:rPr lang="fr-FR" smtClean="0"/>
              <a:pPr>
                <a:defRPr/>
              </a:pPr>
              <a:t>25</a:t>
            </a:fld>
            <a:endParaRPr lang="fr-FR"/>
          </a:p>
        </p:txBody>
      </p:sp>
      <p:graphicFrame>
        <p:nvGraphicFramePr>
          <p:cNvPr id="6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62293"/>
              </p:ext>
            </p:extLst>
          </p:nvPr>
        </p:nvGraphicFramePr>
        <p:xfrm>
          <a:off x="283895" y="3678546"/>
          <a:ext cx="8031071" cy="257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7201"/>
                <a:gridCol w="1409453"/>
                <a:gridCol w="1576912"/>
                <a:gridCol w="1535048"/>
                <a:gridCol w="1402457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/>
                          <a:cs typeface="Arial"/>
                        </a:rPr>
                        <a:t>Anti Cytokine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/>
                          <a:cs typeface="Arial"/>
                        </a:rPr>
                        <a:t>Anti lymphocyte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Action extra-</a:t>
                      </a:r>
                      <a:r>
                        <a:rPr lang="en-US" dirty="0" err="1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cellulaire</a:t>
                      </a:r>
                      <a:endParaRPr lang="en-US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Action </a:t>
                      </a:r>
                      <a:r>
                        <a:rPr lang="en-US" dirty="0" err="1" smtClean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membranaire</a:t>
                      </a:r>
                      <a:endParaRPr lang="en-US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TNFα 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IL1 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IL6 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Lymph 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Lymph T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fr-FR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Infliximab</a:t>
                      </a:r>
                      <a:r>
                        <a:rPr lang="fr-FR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r-FR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Etanercept</a:t>
                      </a:r>
                      <a:endParaRPr lang="fr-FR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r-FR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Adalimumab</a:t>
                      </a:r>
                      <a:endParaRPr lang="fr-FR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r-FR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Golimumab</a:t>
                      </a:r>
                      <a:r>
                        <a:rPr lang="fr-FR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,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r-FR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Certolizumab</a:t>
                      </a:r>
                      <a:endParaRPr lang="en-US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Anakinra</a:t>
                      </a:r>
                      <a:endParaRPr lang="en-US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Tocilizumab</a:t>
                      </a:r>
                      <a:endParaRPr lang="en-US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fr-FR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Rituximab</a:t>
                      </a: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cs typeface="Arial"/>
                        </a:rPr>
                        <a:t>Abatacept</a:t>
                      </a:r>
                      <a:endParaRPr lang="en-US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555776" y="525127"/>
            <a:ext cx="3585840" cy="20399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Connecteur droit avec flèche 7"/>
          <p:cNvCxnSpPr/>
          <p:nvPr/>
        </p:nvCxnSpPr>
        <p:spPr>
          <a:xfrm>
            <a:off x="5220072" y="2543944"/>
            <a:ext cx="1368152" cy="1008112"/>
          </a:xfrm>
          <a:prstGeom prst="straightConnector1">
            <a:avLst/>
          </a:prstGeom>
          <a:ln w="38100" cmpd="sng"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H="1">
            <a:off x="2843808" y="2382402"/>
            <a:ext cx="144016" cy="1296144"/>
          </a:xfrm>
          <a:prstGeom prst="straightConnector1">
            <a:avLst/>
          </a:prstGeom>
          <a:ln w="38100" cmpd="sng"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108325" y="38100"/>
            <a:ext cx="7620000" cy="1143000"/>
          </a:xfrm>
        </p:spPr>
        <p:txBody>
          <a:bodyPr/>
          <a:lstStyle/>
          <a:p>
            <a:r>
              <a:rPr lang="fr-FR" dirty="0" smtClean="0"/>
              <a:t>Biothérapies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689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Réeducation</a:t>
            </a:r>
            <a:r>
              <a:rPr lang="fr-FR" dirty="0" smtClean="0"/>
              <a:t> fonctionnelle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lnSpc>
                <a:spcPct val="200000"/>
              </a:lnSpc>
              <a:buNone/>
            </a:pPr>
            <a:endParaRPr lang="fr-FR" dirty="0" smtClean="0"/>
          </a:p>
          <a:p>
            <a:pPr marL="114300" indent="0">
              <a:lnSpc>
                <a:spcPct val="200000"/>
              </a:lnSpc>
              <a:buNone/>
            </a:pPr>
            <a:endParaRPr lang="fr-FR" dirty="0" smtClean="0"/>
          </a:p>
          <a:p>
            <a:pPr>
              <a:lnSpc>
                <a:spcPct val="200000"/>
              </a:lnSpc>
            </a:pPr>
            <a:r>
              <a:rPr lang="fr-FR" dirty="0" smtClean="0"/>
              <a:t>Ergothérapie</a:t>
            </a:r>
          </a:p>
          <a:p>
            <a:pPr>
              <a:lnSpc>
                <a:spcPct val="200000"/>
              </a:lnSpc>
            </a:pPr>
            <a:r>
              <a:rPr lang="fr-FR" dirty="0" err="1" smtClean="0"/>
              <a:t>Réeducation</a:t>
            </a:r>
            <a:r>
              <a:rPr lang="fr-FR" dirty="0" smtClean="0"/>
              <a:t> fonctionnelle 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688" y="1600200"/>
            <a:ext cx="431800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65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rcRect t="-31165" b="-31165"/>
          <a:stretch>
            <a:fillRect/>
          </a:stretch>
        </p:blipFill>
        <p:spPr>
          <a:xfrm>
            <a:off x="722344" y="445012"/>
            <a:ext cx="6617974" cy="4169324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44" y="4117356"/>
            <a:ext cx="6617974" cy="248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1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198" y="20638"/>
            <a:ext cx="7366001" cy="1143000"/>
          </a:xfrm>
        </p:spPr>
        <p:txBody>
          <a:bodyPr/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Clinique:   </a:t>
            </a:r>
            <a:r>
              <a:rPr lang="fr-FR" sz="3600" dirty="0" smtClean="0"/>
              <a:t>♀ 40 -50 ans</a:t>
            </a:r>
            <a:br>
              <a:rPr lang="fr-FR" sz="3600" dirty="0" smtClean="0"/>
            </a:b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307123"/>
            <a:ext cx="7963877" cy="4800600"/>
          </a:xfrm>
        </p:spPr>
        <p:txBody>
          <a:bodyPr>
            <a:normAutofit/>
          </a:bodyPr>
          <a:lstStyle/>
          <a:p>
            <a:r>
              <a:rPr lang="fr-FR" b="1" dirty="0" smtClean="0">
                <a:solidFill>
                  <a:srgbClr val="2F2B20"/>
                </a:solidFill>
                <a:latin typeface=""/>
              </a:rPr>
              <a:t>POLYARTHRITE FIXE BILATERALE ET SYMETRIQUE</a:t>
            </a:r>
          </a:p>
          <a:p>
            <a:endParaRPr lang="fr-FR" b="1" dirty="0" smtClean="0">
              <a:solidFill>
                <a:srgbClr val="2F2B20"/>
              </a:solidFill>
              <a:latin typeface=""/>
            </a:endParaRP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2F2B20"/>
                </a:solidFill>
                <a:latin typeface=""/>
              </a:rPr>
              <a:t>Douleurs inflammatoires </a:t>
            </a:r>
            <a:endParaRPr lang="fr-FR" dirty="0">
              <a:solidFill>
                <a:srgbClr val="2F2B20"/>
              </a:solidFill>
              <a:latin typeface=""/>
            </a:endParaRP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2F2B20"/>
                </a:solidFill>
                <a:latin typeface=""/>
              </a:rPr>
              <a:t>Raideur matinale +++</a:t>
            </a: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2F2B20"/>
                </a:solidFill>
                <a:latin typeface=""/>
              </a:rPr>
              <a:t>Impotence fonctionnelle</a:t>
            </a:r>
          </a:p>
          <a:p>
            <a:pPr marL="114300" indent="0">
              <a:buNone/>
            </a:pPr>
            <a:endParaRPr lang="fr-FR" dirty="0" smtClean="0">
              <a:solidFill>
                <a:srgbClr val="2F2B20"/>
              </a:solidFill>
              <a:latin typeface=""/>
            </a:endParaRP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2F2B20"/>
                </a:solidFill>
                <a:latin typeface=""/>
              </a:rPr>
              <a:t>Poignets, 2ème et 3</a:t>
            </a:r>
            <a:r>
              <a:rPr lang="fr-FR" baseline="30000" dirty="0" smtClean="0">
                <a:solidFill>
                  <a:srgbClr val="2F2B20"/>
                </a:solidFill>
                <a:latin typeface=""/>
              </a:rPr>
              <a:t>ème</a:t>
            </a:r>
            <a:r>
              <a:rPr lang="fr-FR" dirty="0" smtClean="0">
                <a:solidFill>
                  <a:srgbClr val="2F2B20"/>
                </a:solidFill>
                <a:latin typeface=""/>
              </a:rPr>
              <a:t>, MCP</a:t>
            </a: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2F2B20"/>
                </a:solidFill>
                <a:latin typeface=""/>
              </a:rPr>
              <a:t>Avant-pieds, genoux, coudes</a:t>
            </a:r>
            <a:r>
              <a:rPr lang="fr-FR" smtClean="0">
                <a:solidFill>
                  <a:srgbClr val="2F2B20"/>
                </a:solidFill>
                <a:latin typeface=""/>
              </a:rPr>
              <a:t>, épaules</a:t>
            </a:r>
            <a:endParaRPr lang="fr-FR" dirty="0" smtClean="0">
              <a:solidFill>
                <a:srgbClr val="2F2B20"/>
              </a:solidFill>
              <a:latin typeface=""/>
            </a:endParaRP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2F2B20"/>
                </a:solidFill>
                <a:latin typeface=""/>
              </a:rPr>
              <a:t>Rachis cervical, , Hanches: rare au début</a:t>
            </a:r>
          </a:p>
          <a:p>
            <a:endParaRPr lang="fr-FR" dirty="0" smtClean="0">
              <a:solidFill>
                <a:srgbClr val="2F2B20"/>
              </a:solidFill>
              <a:latin typeface=""/>
            </a:endParaRPr>
          </a:p>
          <a:p>
            <a:pPr marL="114300" indent="0">
              <a:buNone/>
            </a:pPr>
            <a:endParaRPr lang="fr-FR" dirty="0" smtClean="0">
              <a:solidFill>
                <a:srgbClr val="2F2B20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9013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Examen clinique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5479" y="1600200"/>
            <a:ext cx="4001136" cy="1867452"/>
          </a:xfrm>
        </p:spPr>
        <p:txBody>
          <a:bodyPr/>
          <a:lstStyle/>
          <a:p>
            <a:r>
              <a:rPr lang="fr-FR" dirty="0" smtClean="0"/>
              <a:t>Aspect FUSIFORME des doigts</a:t>
            </a:r>
          </a:p>
          <a:p>
            <a:r>
              <a:rPr lang="fr-FR" dirty="0" smtClean="0"/>
              <a:t>Empâtement des poignets</a:t>
            </a:r>
            <a:endParaRPr lang="fr-FR" dirty="0"/>
          </a:p>
          <a:p>
            <a:r>
              <a:rPr lang="fr-FR" dirty="0" smtClean="0"/>
              <a:t>Ténosynovite 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506" y="1417638"/>
            <a:ext cx="3606734" cy="2475146"/>
          </a:xfrm>
          <a:prstGeom prst="rect">
            <a:avLst/>
          </a:prstGeom>
        </p:spPr>
      </p:pic>
      <p:pic>
        <p:nvPicPr>
          <p:cNvPr id="5" name="Image 4" descr="th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139" y="203614"/>
            <a:ext cx="2857500" cy="2143125"/>
          </a:xfrm>
          <a:prstGeom prst="rect">
            <a:avLst/>
          </a:prstGeom>
        </p:spPr>
      </p:pic>
      <p:pic>
        <p:nvPicPr>
          <p:cNvPr id="6" name="Image 5" descr="Squeeze tes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505" y="4013721"/>
            <a:ext cx="3689537" cy="2530644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457201" y="4306956"/>
            <a:ext cx="3761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fr-FR" sz="2200" b="1" dirty="0"/>
              <a:t>SQUEEZE-TEST +:  </a:t>
            </a:r>
            <a:r>
              <a:rPr lang="fr-FR" sz="2200" b="1" dirty="0" smtClean="0"/>
              <a:t>   </a:t>
            </a:r>
          </a:p>
          <a:p>
            <a:r>
              <a:rPr lang="fr-FR" sz="2200" b="1" dirty="0" smtClean="0"/>
              <a:t>douleur </a:t>
            </a:r>
            <a:r>
              <a:rPr lang="fr-FR" sz="2200" b="1" dirty="0"/>
              <a:t>à la pression latérale des MTP et MCP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7530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1424264"/>
          </a:xfrm>
        </p:spPr>
        <p:txBody>
          <a:bodyPr/>
          <a:lstStyle/>
          <a:p>
            <a:r>
              <a:rPr lang="fr-FR" b="1" dirty="0" smtClean="0"/>
              <a:t>CHOC ROTULIEN +  </a:t>
            </a:r>
            <a:r>
              <a:rPr lang="fr-FR" dirty="0" smtClean="0"/>
              <a:t>des genoux</a:t>
            </a:r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4" name="Image 3" descr="glaconf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547" y="1425614"/>
            <a:ext cx="2877930" cy="159885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761999" y="3024464"/>
            <a:ext cx="5875131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pPr marL="342900" indent="-342900">
              <a:buClr>
                <a:schemeClr val="bg2"/>
              </a:buClr>
              <a:buFont typeface="Arial"/>
              <a:buChar char="•"/>
            </a:pPr>
            <a:r>
              <a:rPr lang="fr-FR" sz="2200" dirty="0"/>
              <a:t>Autres tableaux:</a:t>
            </a:r>
          </a:p>
          <a:p>
            <a:pPr marL="800100" lvl="1" indent="-342900">
              <a:buClr>
                <a:schemeClr val="bg2"/>
              </a:buClr>
              <a:buFont typeface="Courier New"/>
              <a:buChar char="o"/>
            </a:pPr>
            <a:r>
              <a:rPr lang="fr-FR" sz="2200" dirty="0" err="1" smtClean="0"/>
              <a:t>Polyarthralgies</a:t>
            </a:r>
            <a:r>
              <a:rPr lang="fr-FR" sz="2200" dirty="0" smtClean="0"/>
              <a:t> </a:t>
            </a:r>
          </a:p>
          <a:p>
            <a:pPr marL="800100" lvl="1" indent="-342900">
              <a:buClr>
                <a:schemeClr val="bg2"/>
              </a:buClr>
              <a:buFont typeface="Courier New"/>
              <a:buChar char="o"/>
            </a:pPr>
            <a:r>
              <a:rPr lang="fr-FR" sz="2200" dirty="0" err="1" smtClean="0"/>
              <a:t>Monoarthrite</a:t>
            </a:r>
            <a:r>
              <a:rPr lang="fr-FR" sz="2200" dirty="0" smtClean="0"/>
              <a:t> (5 % des cas)</a:t>
            </a:r>
          </a:p>
          <a:p>
            <a:pPr lvl="1">
              <a:buClr>
                <a:schemeClr val="bg2"/>
              </a:buClr>
            </a:pPr>
            <a:endParaRPr lang="fr-FR" sz="2200" dirty="0" smtClean="0"/>
          </a:p>
        </p:txBody>
      </p:sp>
      <p:sp>
        <p:nvSpPr>
          <p:cNvPr id="6" name="ZoneTexte 5"/>
          <p:cNvSpPr txBox="1"/>
          <p:nvPr/>
        </p:nvSpPr>
        <p:spPr>
          <a:xfrm>
            <a:off x="457200" y="5356087"/>
            <a:ext cx="8022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☛Pas d’atteinte du rachis (sauf cervical)</a:t>
            </a:r>
            <a:endParaRPr lang="fr-F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7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Signes extra-articulaires: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33231" y="1600200"/>
            <a:ext cx="6525846" cy="4241800"/>
          </a:xfrm>
        </p:spPr>
        <p:txBody>
          <a:bodyPr>
            <a:normAutofit lnSpcReduction="10000"/>
          </a:bodyPr>
          <a:lstStyle/>
          <a:p>
            <a:r>
              <a:rPr lang="fr-FR" sz="2800" b="1" dirty="0" smtClean="0"/>
              <a:t>SG</a:t>
            </a:r>
            <a:r>
              <a:rPr lang="fr-FR" sz="2800" dirty="0" smtClean="0"/>
              <a:t>: asthénie, amaigrissement, fébricule</a:t>
            </a:r>
          </a:p>
          <a:p>
            <a:endParaRPr lang="fr-FR" sz="2800" dirty="0" smtClean="0"/>
          </a:p>
          <a:p>
            <a:r>
              <a:rPr lang="fr-FR" sz="2800" b="1" dirty="0" smtClean="0"/>
              <a:t>ADP </a:t>
            </a:r>
            <a:r>
              <a:rPr lang="fr-FR" sz="2800" dirty="0" smtClean="0"/>
              <a:t>(</a:t>
            </a:r>
            <a:r>
              <a:rPr lang="fr-FR" sz="2800" dirty="0" err="1" smtClean="0"/>
              <a:t>fqtes</a:t>
            </a:r>
            <a:r>
              <a:rPr lang="fr-FR" sz="2800" dirty="0" smtClean="0"/>
              <a:t>)</a:t>
            </a:r>
          </a:p>
          <a:p>
            <a:endParaRPr lang="fr-FR" sz="2800" dirty="0" smtClean="0"/>
          </a:p>
          <a:p>
            <a:r>
              <a:rPr lang="fr-FR" sz="2800" b="1" dirty="0" smtClean="0"/>
              <a:t>Nodule </a:t>
            </a:r>
            <a:r>
              <a:rPr lang="fr-FR" sz="2800" b="1" dirty="0" err="1" smtClean="0"/>
              <a:t>rhumatoide</a:t>
            </a:r>
            <a:r>
              <a:rPr lang="fr-FR" sz="2800" dirty="0" smtClean="0"/>
              <a:t>: (10%)                                          ferme, indolore, mobile, face d’extension des bras, des jambes et des doigts</a:t>
            </a:r>
          </a:p>
          <a:p>
            <a:endParaRPr lang="fr-FR" sz="2800" dirty="0" smtClean="0"/>
          </a:p>
          <a:p>
            <a:r>
              <a:rPr lang="fr-FR" sz="2800" b="1" dirty="0" smtClean="0"/>
              <a:t>SGS</a:t>
            </a:r>
            <a:r>
              <a:rPr lang="fr-FR" sz="2800" dirty="0" smtClean="0"/>
              <a:t>:</a:t>
            </a:r>
            <a:r>
              <a:rPr lang="fr-FR" sz="2800" dirty="0"/>
              <a:t>  </a:t>
            </a:r>
            <a:r>
              <a:rPr lang="fr-FR" sz="2800" dirty="0" smtClean="0"/>
              <a:t>xérophtalmie </a:t>
            </a:r>
          </a:p>
        </p:txBody>
      </p:sp>
      <p:pic>
        <p:nvPicPr>
          <p:cNvPr id="4" name="Image 3" descr="th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204" y="2127329"/>
            <a:ext cx="2285873" cy="157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55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Radiologie: bilatéral et comparatif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1799492"/>
          </a:xfrm>
        </p:spPr>
        <p:txBody>
          <a:bodyPr/>
          <a:lstStyle/>
          <a:p>
            <a:r>
              <a:rPr lang="fr-FR" b="1" dirty="0" smtClean="0"/>
              <a:t>Mains et poignets de face</a:t>
            </a:r>
          </a:p>
          <a:p>
            <a:r>
              <a:rPr lang="fr-FR" b="1" dirty="0" smtClean="0"/>
              <a:t>Pieds et avant-pieds de face et de ¾</a:t>
            </a:r>
          </a:p>
          <a:p>
            <a:r>
              <a:rPr lang="fr-FR" dirty="0" smtClean="0"/>
              <a:t>Articulations douloureuses</a:t>
            </a:r>
          </a:p>
          <a:p>
            <a:r>
              <a:rPr lang="fr-FR" dirty="0" smtClean="0"/>
              <a:t>Bassin de face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13634" y="3642649"/>
            <a:ext cx="52011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lang="fr-FR" sz="1900" dirty="0" smtClean="0"/>
              <a:t>Normales au début</a:t>
            </a:r>
          </a:p>
          <a:p>
            <a:pPr marL="285750" indent="-285750">
              <a:buFont typeface="Wingdings" charset="2"/>
              <a:buChar char="ü"/>
            </a:pPr>
            <a:r>
              <a:rPr lang="fr-FR" sz="1900" dirty="0" smtClean="0"/>
              <a:t>Opacité des parties molles des MCP </a:t>
            </a:r>
            <a:endParaRPr lang="fr-FR" sz="1900" dirty="0"/>
          </a:p>
          <a:p>
            <a:pPr marL="285750" indent="-285750">
              <a:buFont typeface="Wingdings" charset="2"/>
              <a:buChar char="ü"/>
            </a:pPr>
            <a:r>
              <a:rPr lang="fr-FR" sz="1900" dirty="0" smtClean="0"/>
              <a:t>Déminéralisation </a:t>
            </a:r>
            <a:r>
              <a:rPr lang="fr-FR" sz="1900" dirty="0" err="1" smtClean="0"/>
              <a:t>épiphysaires</a:t>
            </a:r>
            <a:r>
              <a:rPr lang="fr-FR" sz="1900" dirty="0" smtClean="0"/>
              <a:t>   « en bandes »</a:t>
            </a:r>
          </a:p>
          <a:p>
            <a:pPr marL="285750" indent="-285750">
              <a:buFont typeface="Wingdings" charset="2"/>
              <a:buChar char="ü"/>
            </a:pPr>
            <a:r>
              <a:rPr lang="fr-FR" sz="1900" b="1" dirty="0" smtClean="0"/>
              <a:t>Erosions </a:t>
            </a:r>
            <a:r>
              <a:rPr lang="fr-FR" sz="1900" b="1" dirty="0" err="1" smtClean="0"/>
              <a:t>épiphysaires</a:t>
            </a:r>
            <a:r>
              <a:rPr lang="fr-FR" sz="1900" b="1" dirty="0" smtClean="0"/>
              <a:t> sous-</a:t>
            </a:r>
            <a:r>
              <a:rPr lang="fr-FR" sz="1900" b="1" dirty="0" err="1" smtClean="0"/>
              <a:t>chondrales</a:t>
            </a:r>
            <a:endParaRPr lang="fr-FR" sz="1900" b="1" dirty="0" smtClean="0"/>
          </a:p>
          <a:p>
            <a:pPr marL="285750" indent="-285750">
              <a:buFont typeface="Wingdings" charset="2"/>
              <a:buChar char="ü"/>
            </a:pPr>
            <a:r>
              <a:rPr lang="fr-FR" sz="1900" b="1" dirty="0" smtClean="0"/>
              <a:t>Erosions de la 5</a:t>
            </a:r>
            <a:r>
              <a:rPr lang="fr-FR" sz="1900" b="1" baseline="30000" dirty="0" smtClean="0"/>
              <a:t>ème</a:t>
            </a:r>
            <a:r>
              <a:rPr lang="fr-FR" sz="1900" b="1" dirty="0" smtClean="0"/>
              <a:t> tête métatarsienne +++</a:t>
            </a:r>
          </a:p>
          <a:p>
            <a:pPr marL="285750" indent="-285750">
              <a:buFont typeface="Wingdings" charset="2"/>
              <a:buChar char="ü"/>
            </a:pPr>
            <a:r>
              <a:rPr lang="fr-FR" sz="1900" dirty="0" smtClean="0"/>
              <a:t>Pincement de l’interligne articulaire</a:t>
            </a:r>
            <a:endParaRPr lang="fr-FR" sz="19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8338" y="1401004"/>
            <a:ext cx="2418862" cy="3536488"/>
          </a:xfrm>
          <a:prstGeom prst="rect">
            <a:avLst/>
          </a:prstGeom>
        </p:spPr>
      </p:pic>
      <p:pic>
        <p:nvPicPr>
          <p:cNvPr id="7" name="Image 6" descr="résorption sous-chondrale.tif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641" y="2203788"/>
            <a:ext cx="2463401" cy="307268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8050" y="3212246"/>
            <a:ext cx="2507250" cy="345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Echographie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46820" y="1417638"/>
            <a:ext cx="7620000" cy="4800600"/>
          </a:xfrm>
        </p:spPr>
        <p:txBody>
          <a:bodyPr/>
          <a:lstStyle/>
          <a:p>
            <a:r>
              <a:rPr lang="fr-FR" dirty="0" smtClean="0"/>
              <a:t>Avec Doppler puissance</a:t>
            </a:r>
          </a:p>
          <a:p>
            <a:r>
              <a:rPr lang="fr-FR" dirty="0" smtClean="0"/>
              <a:t>Un grand intérêt à ce stade </a:t>
            </a:r>
            <a:endParaRPr lang="fr-FR" dirty="0"/>
          </a:p>
          <a:p>
            <a:r>
              <a:rPr lang="fr-FR" b="1" dirty="0" smtClean="0"/>
              <a:t>Synovite, ténosynovite et érosions 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4" name="Image 3" descr="BESSIKRI_MOHAMMED_20140211124016_0004570.bmp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974" y="2907197"/>
            <a:ext cx="4596846" cy="3493603"/>
          </a:xfrm>
          <a:prstGeom prst="rect">
            <a:avLst/>
          </a:prstGeom>
        </p:spPr>
      </p:pic>
      <p:pic>
        <p:nvPicPr>
          <p:cNvPr id="5" name="Image 4" descr="BERRAHAL_SOUHEILA_20140111083633_0907170_0.bmp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259757"/>
            <a:ext cx="4517292" cy="343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17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jd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Ajdacency.thmx</Template>
  <TotalTime>2485</TotalTime>
  <Words>731</Words>
  <Application>Microsoft Office PowerPoint</Application>
  <PresentationFormat>Affichage à l'écran (4:3)</PresentationFormat>
  <Paragraphs>196</Paragraphs>
  <Slides>26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26</vt:i4>
      </vt:variant>
    </vt:vector>
  </HeadingPairs>
  <TitlesOfParts>
    <vt:vector size="28" baseType="lpstr">
      <vt:lpstr>Ajdacency</vt:lpstr>
      <vt:lpstr>Thème Office</vt:lpstr>
      <vt:lpstr>Institut National De Formation Supérieure Paramédicale – Batna  Module : Rhumatologie Dr. BADCI. M Jan 2021</vt:lpstr>
      <vt:lpstr>Présentation PowerPoint</vt:lpstr>
      <vt:lpstr>Présentation PowerPoint</vt:lpstr>
      <vt:lpstr> Clinique:   ♀ 40 -50 ans </vt:lpstr>
      <vt:lpstr>Examen clinique </vt:lpstr>
      <vt:lpstr>Présentation PowerPoint</vt:lpstr>
      <vt:lpstr>Signes extra-articulaires:</vt:lpstr>
      <vt:lpstr>Radiologie: bilatéral et comparatif</vt:lpstr>
      <vt:lpstr>Echographie </vt:lpstr>
      <vt:lpstr>IRM</vt:lpstr>
      <vt:lpstr>Biologie</vt:lpstr>
      <vt:lpstr>Présentation PowerPoint</vt:lpstr>
      <vt:lpstr>Ponction articulaire</vt:lpstr>
      <vt:lpstr>Présentation PowerPoint</vt:lpstr>
      <vt:lpstr>Diagnostic differentiel</vt:lpstr>
      <vt:lpstr>PR à la phase d’état</vt:lpstr>
      <vt:lpstr>PR à la phase d’état</vt:lpstr>
      <vt:lpstr>radiographies</vt:lpstr>
      <vt:lpstr>Signes extra-articulaires:</vt:lpstr>
      <vt:lpstr>Traitement</vt:lpstr>
      <vt:lpstr>Traitements symptomatiques</vt:lpstr>
      <vt:lpstr>Objectifs du traitement de fond</vt:lpstr>
      <vt:lpstr>Le méthotrexate</vt:lpstr>
      <vt:lpstr>Autres traitements de fond</vt:lpstr>
      <vt:lpstr>Biothérapies</vt:lpstr>
      <vt:lpstr>Réeducation fonctionnelle</vt:lpstr>
    </vt:vector>
  </TitlesOfParts>
  <Company>Rhumatologue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Polyarthrite rhumatoïde</dc:title>
  <dc:creator>Imen BENCHARIF</dc:creator>
  <cp:lastModifiedBy>ALAA</cp:lastModifiedBy>
  <cp:revision>53</cp:revision>
  <dcterms:created xsi:type="dcterms:W3CDTF">2016-11-20T16:26:02Z</dcterms:created>
  <dcterms:modified xsi:type="dcterms:W3CDTF">2021-01-31T11:12:55Z</dcterms:modified>
</cp:coreProperties>
</file>